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8BF9572-2F90-4B12-883D-2C5DE2B82210}" v="1" dt="2024-04-12T06:29:58.99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20" d="100"/>
          <a:sy n="120" d="100"/>
        </p:scale>
        <p:origin x="370" y="72"/>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jpg>
</file>

<file path=ppt/media/image13.jpg>
</file>

<file path=ppt/media/image2.png>
</file>

<file path=ppt/media/image3.png>
</file>

<file path=ppt/media/image4.pn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4/12/2024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4/12/2024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4" y="3956068"/>
            <a:ext cx="2450993"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Malavika M</a:t>
            </a:r>
            <a:r>
              <a:rPr lang="en-US" sz="1100" b="0" i="0" u="none" strike="noStrike" cap="none" dirty="0">
                <a:solidFill>
                  <a:schemeClr val="tx1"/>
                </a:solidFill>
                <a:latin typeface="Arial"/>
                <a:ea typeface="Arial"/>
                <a:cs typeface="Arial"/>
                <a:sym typeface="Arial"/>
              </a:rPr>
              <a:t>.S  </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a:solidFill>
                  <a:schemeClr val="tx1"/>
                </a:solidFill>
                <a:latin typeface="Arial"/>
                <a:ea typeface="Arial"/>
                <a:cs typeface="Arial"/>
                <a:sym typeface="Arial"/>
              </a:rPr>
              <a:t>: au960221243032</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College of Engineering for Women </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782509" cy="3808087"/>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Modelling &amp; Results</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a:t>
            </a:r>
            <a:br>
              <a:rPr lang="en-US" b="0" i="0" dirty="0">
                <a:solidFill>
                  <a:schemeClr val="tx1"/>
                </a:solidFill>
                <a:effectLst/>
                <a:latin typeface="Söhne"/>
              </a:rPr>
            </a:br>
            <a:br>
              <a:rPr lang="en-US" b="0" i="0" dirty="0">
                <a:solidFill>
                  <a:schemeClr val="tx1"/>
                </a:solidFill>
                <a:effectLst/>
                <a:latin typeface="Söhne"/>
              </a:rPr>
            </a:br>
            <a:r>
              <a:rPr lang="en-US" b="0" i="0" dirty="0">
                <a:solidFill>
                  <a:schemeClr val="tx1"/>
                </a:solidFill>
                <a:effectLst/>
                <a:latin typeface="Söhne"/>
              </a:rPr>
              <a:t>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a:t>
            </a:r>
            <a:br>
              <a:rPr lang="en-US" sz="2000" b="0" i="0" dirty="0">
                <a:solidFill>
                  <a:srgbClr val="ECECEC"/>
                </a:solidFill>
                <a:effectLst/>
                <a:highlight>
                  <a:srgbClr val="212121"/>
                </a:highlight>
                <a:latin typeface="Söhne"/>
              </a:rPr>
            </a:br>
            <a:br>
              <a:rPr lang="en-IN" sz="1600" b="1" dirty="0">
                <a:solidFill>
                  <a:srgbClr val="213163"/>
                </a:solidFill>
              </a:rPr>
            </a:b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1" y="4713110"/>
            <a:ext cx="274579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sp>
        <p:nvSpPr>
          <p:cNvPr id="3" name="Text Placeholder 2">
            <a:extLst>
              <a:ext uri="{FF2B5EF4-FFF2-40B4-BE49-F238E27FC236}">
                <a16:creationId xmlns:a16="http://schemas.microsoft.com/office/drawing/2014/main" id="{AD94FBF9-636B-1E68-241E-ECCF1475C3E0}"/>
              </a:ext>
            </a:extLst>
          </p:cNvPr>
          <p:cNvSpPr>
            <a:spLocks noGrp="1"/>
          </p:cNvSpPr>
          <p:nvPr>
            <p:ph type="body" idx="1"/>
          </p:nvPr>
        </p:nvSpPr>
        <p:spPr>
          <a:xfrm>
            <a:off x="394010" y="1174595"/>
            <a:ext cx="8422888" cy="3394405"/>
          </a:xfrm>
        </p:spPr>
        <p:txBody>
          <a:bodyPr/>
          <a:lstStyle/>
          <a:p>
            <a:pPr marL="152396" indent="0">
              <a:buNone/>
            </a:pPr>
            <a:endParaRPr lang="en-US" dirty="0"/>
          </a:p>
        </p:txBody>
      </p:sp>
      <p:pic>
        <p:nvPicPr>
          <p:cNvPr id="9" name="Picture 8">
            <a:extLst>
              <a:ext uri="{FF2B5EF4-FFF2-40B4-BE49-F238E27FC236}">
                <a16:creationId xmlns:a16="http://schemas.microsoft.com/office/drawing/2014/main" id="{6382C1B4-7ACB-8682-ADE8-DBAE0A1DC77F}"/>
              </a:ext>
            </a:extLst>
          </p:cNvPr>
          <p:cNvPicPr>
            <a:picLocks noChangeAspect="1"/>
          </p:cNvPicPr>
          <p:nvPr/>
        </p:nvPicPr>
        <p:blipFill>
          <a:blip r:embed="rId2"/>
          <a:stretch>
            <a:fillRect/>
          </a:stretch>
        </p:blipFill>
        <p:spPr>
          <a:xfrm>
            <a:off x="223024" y="1065075"/>
            <a:ext cx="8765126" cy="3886066"/>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6AD80524-53D2-E153-40B0-3E001C01A47C}"/>
              </a:ext>
            </a:extLst>
          </p:cNvPr>
          <p:cNvPicPr>
            <a:picLocks noChangeAspect="1"/>
          </p:cNvPicPr>
          <p:nvPr/>
        </p:nvPicPr>
        <p:blipFill>
          <a:blip r:embed="rId2"/>
          <a:stretch>
            <a:fillRect/>
          </a:stretch>
        </p:blipFill>
        <p:spPr>
          <a:xfrm>
            <a:off x="159609" y="1100254"/>
            <a:ext cx="8824332" cy="3806282"/>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785" y="411976"/>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EE98F08A-4D98-0FB9-5E7F-B0588116B0C4}"/>
              </a:ext>
            </a:extLst>
          </p:cNvPr>
          <p:cNvPicPr>
            <a:picLocks noChangeAspect="1"/>
          </p:cNvPicPr>
          <p:nvPr/>
        </p:nvPicPr>
        <p:blipFill>
          <a:blip r:embed="rId2"/>
          <a:stretch>
            <a:fillRect/>
          </a:stretch>
        </p:blipFill>
        <p:spPr>
          <a:xfrm>
            <a:off x="282497" y="910810"/>
            <a:ext cx="8579005" cy="4059044"/>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785" y="483505"/>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id="{6B0491A2-BEA2-C8F1-3A9D-9009E07BDD3D}"/>
              </a:ext>
            </a:extLst>
          </p:cNvPr>
          <p:cNvPicPr>
            <a:picLocks noChangeAspect="1"/>
          </p:cNvPicPr>
          <p:nvPr/>
        </p:nvPicPr>
        <p:blipFill>
          <a:blip r:embed="rId2"/>
          <a:stretch>
            <a:fillRect/>
          </a:stretch>
        </p:blipFill>
        <p:spPr>
          <a:xfrm>
            <a:off x="170985" y="1107688"/>
            <a:ext cx="8831767" cy="3798848"/>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785" y="376329"/>
            <a:ext cx="7886430" cy="649583"/>
          </a:xfrm>
        </p:spPr>
        <p:txBody>
          <a:bodyPr/>
          <a:lstStyle/>
          <a:p>
            <a:pPr algn="ctr"/>
            <a:r>
              <a:rPr lang="en-US" b="1" dirty="0"/>
              <a:t>Blog-Page</a:t>
            </a:r>
          </a:p>
        </p:txBody>
      </p:sp>
      <p:pic>
        <p:nvPicPr>
          <p:cNvPr id="4" name="Picture 3">
            <a:extLst>
              <a:ext uri="{FF2B5EF4-FFF2-40B4-BE49-F238E27FC236}">
                <a16:creationId xmlns:a16="http://schemas.microsoft.com/office/drawing/2014/main" id="{69A3D4D6-570C-6EFE-6D8C-C7D722145716}"/>
              </a:ext>
            </a:extLst>
          </p:cNvPr>
          <p:cNvPicPr>
            <a:picLocks noChangeAspect="1"/>
          </p:cNvPicPr>
          <p:nvPr/>
        </p:nvPicPr>
        <p:blipFill>
          <a:blip r:embed="rId2"/>
          <a:stretch>
            <a:fillRect/>
          </a:stretch>
        </p:blipFill>
        <p:spPr>
          <a:xfrm>
            <a:off x="263912" y="951571"/>
            <a:ext cx="8616176" cy="3998641"/>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148146" y="570984"/>
            <a:ext cx="8371386" cy="670519"/>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sz="1600" b="1" dirty="0">
                <a:solidFill>
                  <a:srgbClr val="374151"/>
                </a:solidFill>
                <a:latin typeface="+mj-lt"/>
                <a:cs typeface="Times New Roman" panose="02020603050405020304" pitchFamily="18" charset="0"/>
              </a:rPr>
            </a:br>
            <a:br>
              <a:rPr lang="en-US" b="0" i="0" dirty="0">
                <a:solidFill>
                  <a:srgbClr val="374151"/>
                </a:solidFill>
                <a:effectLst/>
                <a:latin typeface="Söhne"/>
              </a:rPr>
            </a:br>
            <a:endParaRPr lang="en-US" dirty="0"/>
          </a:p>
        </p:txBody>
      </p:sp>
      <p:sp>
        <p:nvSpPr>
          <p:cNvPr id="9" name="Title 1">
            <a:extLst>
              <a:ext uri="{FF2B5EF4-FFF2-40B4-BE49-F238E27FC236}">
                <a16:creationId xmlns:a16="http://schemas.microsoft.com/office/drawing/2014/main" id="{5AE47A6E-B504-7E8F-ADF6-58432525FD02}"/>
              </a:ext>
            </a:extLst>
          </p:cNvPr>
          <p:cNvSpPr txBox="1">
            <a:spLocks/>
          </p:cNvSpPr>
          <p:nvPr/>
        </p:nvSpPr>
        <p:spPr>
          <a:xfrm>
            <a:off x="367454" y="1040780"/>
            <a:ext cx="8371386" cy="4102720"/>
          </a:xfrm>
          <a:prstGeom prst="rect">
            <a:avLst/>
          </a:prstGeom>
        </p:spPr>
        <p:txBody>
          <a:bodyPr lIns="0" tIns="0" rIns="0" bIns="0" anchor="ctr">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br>
              <a:rPr lang="en-US" sz="1600" b="1" dirty="0">
                <a:solidFill>
                  <a:srgbClr val="374151"/>
                </a:solidFill>
                <a:latin typeface="+mj-lt"/>
                <a:cs typeface="Times New Roman" panose="02020603050405020304" pitchFamily="18" charset="0"/>
              </a:rPr>
            </a:br>
            <a:br>
              <a:rPr lang="en-US" dirty="0">
                <a:solidFill>
                  <a:srgbClr val="374151"/>
                </a:solidFill>
                <a:latin typeface="Söhne"/>
              </a:rPr>
            </a:br>
            <a:endParaRPr lang="en-US" dirty="0"/>
          </a:p>
        </p:txBody>
      </p:sp>
      <p:sp>
        <p:nvSpPr>
          <p:cNvPr id="11" name="TextBox 10">
            <a:extLst>
              <a:ext uri="{FF2B5EF4-FFF2-40B4-BE49-F238E27FC236}">
                <a16:creationId xmlns:a16="http://schemas.microsoft.com/office/drawing/2014/main" id="{263F1FC5-646C-DD80-2BCE-D495BE32C757}"/>
              </a:ext>
            </a:extLst>
          </p:cNvPr>
          <p:cNvSpPr txBox="1"/>
          <p:nvPr/>
        </p:nvSpPr>
        <p:spPr>
          <a:xfrm>
            <a:off x="148146" y="1115122"/>
            <a:ext cx="8628400" cy="3416320"/>
          </a:xfrm>
          <a:prstGeom prst="rect">
            <a:avLst/>
          </a:prstGeom>
          <a:noFill/>
        </p:spPr>
        <p:txBody>
          <a:bodyPr wrap="square" rtlCol="0">
            <a:spAutoFit/>
          </a:bodyPr>
          <a:lstStyle/>
          <a:p>
            <a:pPr algn="l"/>
            <a:r>
              <a:rPr lang="en-US" sz="1200" b="0" i="0" dirty="0">
                <a:solidFill>
                  <a:schemeClr val="tx1"/>
                </a:solidFill>
                <a:effectLst/>
                <a:latin typeface="Söhne"/>
              </a:rPr>
              <a:t>Implementing AI-driven recommendation systems for personalized car suggestions based on user preferences and past rentals.</a:t>
            </a:r>
          </a:p>
          <a:p>
            <a:pPr algn="l"/>
            <a:r>
              <a:rPr lang="en-US" sz="1200" b="0" i="0" dirty="0">
                <a:solidFill>
                  <a:schemeClr val="tx1"/>
                </a:solidFill>
                <a:effectLst/>
                <a:latin typeface="Söhne"/>
              </a:rPr>
              <a:t>Integrating real-time GPS tracking for accurate vehicle location and easier navigation for both customers and rental operators.</a:t>
            </a:r>
          </a:p>
          <a:p>
            <a:pPr algn="l"/>
            <a:r>
              <a:rPr lang="en-US" sz="1200" b="0" i="0" dirty="0">
                <a:solidFill>
                  <a:schemeClr val="tx1"/>
                </a:solidFill>
                <a:effectLst/>
                <a:latin typeface="Söhne"/>
              </a:rPr>
              <a:t>Introducing a seamless mobile app for convenient booking, payment, and communication with customers, enhancing accessibility and user experience.</a:t>
            </a:r>
          </a:p>
          <a:p>
            <a:pPr algn="l"/>
            <a:r>
              <a:rPr lang="en-US" sz="1200" b="0" i="0" dirty="0">
                <a:solidFill>
                  <a:schemeClr val="tx1"/>
                </a:solidFill>
                <a:effectLst/>
                <a:latin typeface="Söhne"/>
              </a:rPr>
              <a:t>Incorporating a dynamic pricing model that adjusts rental rates based on demand, availability, and other factors, maximizing revenue and optimizing utilization.</a:t>
            </a:r>
          </a:p>
          <a:p>
            <a:pPr algn="l"/>
            <a:r>
              <a:rPr lang="en-US" sz="1200" b="0" i="0" dirty="0">
                <a:solidFill>
                  <a:schemeClr val="tx1"/>
                </a:solidFill>
                <a:effectLst/>
                <a:latin typeface="Söhne"/>
              </a:rPr>
              <a:t>Enhancing security measures with biometric authentication options and fraud detection algorithms to ensure safe transactions and protect customer data.</a:t>
            </a:r>
          </a:p>
          <a:p>
            <a:pPr algn="l"/>
            <a:r>
              <a:rPr lang="en-US" sz="1200" b="0" i="0" dirty="0">
                <a:solidFill>
                  <a:schemeClr val="tx1"/>
                </a:solidFill>
                <a:effectLst/>
                <a:latin typeface="Söhne"/>
              </a:rPr>
              <a:t>Developing predictive maintenance algorithms to anticipate and prevent potential vehicle issues, minimizing downtime and improving fleet reliability.</a:t>
            </a:r>
          </a:p>
          <a:p>
            <a:pPr algn="l"/>
            <a:r>
              <a:rPr lang="en-US" sz="1200" b="0" i="0" dirty="0">
                <a:solidFill>
                  <a:schemeClr val="tx1"/>
                </a:solidFill>
                <a:effectLst/>
                <a:latin typeface="Söhne"/>
              </a:rPr>
              <a:t>Introducing eco-friendly vehicle options and promoting sustainability initiatives, appealing to environmentally conscious customers and reducing carbon footprint.</a:t>
            </a:r>
          </a:p>
          <a:p>
            <a:pPr algn="l"/>
            <a:r>
              <a:rPr lang="en-US" sz="1200" b="0" i="0" dirty="0">
                <a:solidFill>
                  <a:schemeClr val="tx1"/>
                </a:solidFill>
                <a:effectLst/>
                <a:latin typeface="Söhne"/>
              </a:rPr>
              <a:t>Expanding partnerships with local businesses for exclusive discounts and offers, enriching the customer experience and fostering community engagement.</a:t>
            </a:r>
          </a:p>
          <a:p>
            <a:pPr algn="l"/>
            <a:r>
              <a:rPr lang="en-US" sz="1200" b="0" i="0" dirty="0">
                <a:solidFill>
                  <a:schemeClr val="tx1"/>
                </a:solidFill>
                <a:effectLst/>
                <a:latin typeface="Söhne"/>
              </a:rPr>
              <a:t>Implementing advanced analytics tools to gain insights into customer behavior, market trends, and operational efficiency, enabling data-driven decision-making and continuous improvement.</a:t>
            </a:r>
          </a:p>
          <a:p>
            <a:pPr algn="l"/>
            <a:r>
              <a:rPr lang="en-US" sz="1200" b="0" i="0" dirty="0">
                <a:solidFill>
                  <a:schemeClr val="tx1"/>
                </a:solidFill>
                <a:effectLst/>
                <a:latin typeface="Söhne"/>
              </a:rPr>
              <a:t>Providing multilingual support and localization features to cater to a diverse customer base, enhancing inclusivity and accessibility of the platform</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8618958" cy="3086979"/>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Conclusion</a:t>
            </a:r>
            <a:br>
              <a:rPr lang="en-IN" sz="1600" b="1" dirty="0">
                <a:solidFill>
                  <a:srgbClr val="213163"/>
                </a:solidFill>
              </a:rPr>
            </a:br>
            <a:br>
              <a:rPr lang="en-US" sz="2000" dirty="0"/>
            </a:br>
            <a:r>
              <a:rPr lang="en-US" sz="1600" b="0" i="0" dirty="0">
                <a:solidFill>
                  <a:schemeClr val="tx1"/>
                </a:solidFill>
                <a:effectLst/>
                <a:latin typeface="Söhne"/>
              </a:rPr>
              <a:t>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827115" cy="3704014"/>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Abstract</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a:t>
            </a:r>
            <a:br>
              <a:rPr lang="en-US" b="0" i="0" dirty="0">
                <a:solidFill>
                  <a:schemeClr val="tx1"/>
                </a:solidFill>
                <a:effectLst/>
                <a:latin typeface="Söhne"/>
              </a:rPr>
            </a:br>
            <a:r>
              <a:rPr lang="en-US" b="0" i="0" dirty="0">
                <a:solidFill>
                  <a:schemeClr val="tx1"/>
                </a:solidFill>
                <a:effectLst/>
                <a:latin typeface="Söhne"/>
              </a:rPr>
              <a:t>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a:t>
            </a:r>
            <a:br>
              <a:rPr lang="en-US" b="0" i="0" dirty="0">
                <a:solidFill>
                  <a:schemeClr val="tx1"/>
                </a:solidFill>
                <a:effectLst/>
                <a:latin typeface="Söhne"/>
              </a:rPr>
            </a:br>
            <a:r>
              <a:rPr lang="en-US" b="0" i="0" dirty="0">
                <a:solidFill>
                  <a:schemeClr val="tx1"/>
                </a:solidFill>
                <a:effectLst/>
                <a:latin typeface="Söhne"/>
              </a:rPr>
              <a:t>The application employs Django's robust ORM (Object-Relational Mapping) to interact with the database, ensuring data integrity and scalability. Additionally, it utilizes Django's built-in forms and validation to streamline the rental process, reducing errors and enhancing user experience.</a:t>
            </a:r>
            <a:br>
              <a:rPr lang="en-US" b="0" i="0" dirty="0">
                <a:solidFill>
                  <a:schemeClr val="tx1"/>
                </a:solidFill>
                <a:effectLst/>
                <a:latin typeface="Söhne"/>
              </a:rPr>
            </a:br>
            <a:r>
              <a:rPr lang="en-US" b="0" i="0" dirty="0">
                <a:solidFill>
                  <a:schemeClr val="tx1"/>
                </a:solidFill>
                <a:effectLst/>
                <a:latin typeface="Söhne"/>
              </a:rPr>
              <a:t>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a:t>
            </a:r>
            <a:br>
              <a:rPr lang="en-US" b="0" i="0" dirty="0">
                <a:solidFill>
                  <a:schemeClr val="tx1"/>
                </a:solidFill>
                <a:effectLst/>
                <a:latin typeface="Söhne"/>
              </a:rPr>
            </a:br>
            <a:br>
              <a:rPr lang="en-US" b="0" i="0" dirty="0">
                <a:solidFill>
                  <a:srgbClr val="ECECEC"/>
                </a:solidFill>
                <a:effectLst/>
                <a:highlight>
                  <a:srgbClr val="212121"/>
                </a:highlight>
                <a:latin typeface="Söhne"/>
              </a:rPr>
            </a:br>
            <a:br>
              <a:rPr lang="en-IN" b="1" dirty="0">
                <a:solidFill>
                  <a:srgbClr val="213163"/>
                </a:solidFill>
              </a:rPr>
            </a:br>
            <a:br>
              <a:rPr lang="en-IN" sz="1600" b="1" dirty="0">
                <a:solidFill>
                  <a:srgbClr val="213163"/>
                </a:solidFill>
              </a:rPr>
            </a:br>
            <a:br>
              <a:rPr lang="en-IN" sz="1600" b="1" dirty="0">
                <a:solidFill>
                  <a:srgbClr val="213163"/>
                </a:solidFill>
              </a:rPr>
            </a:br>
            <a:br>
              <a:rPr lang="en-IN" sz="1600" b="1" dirty="0">
                <a:solidFill>
                  <a:srgbClr val="213163"/>
                </a:solidFill>
              </a:rPr>
            </a:br>
            <a:br>
              <a:rPr lang="en-US" sz="2000" b="0" i="0" dirty="0">
                <a:solidFill>
                  <a:srgbClr val="ECECEC"/>
                </a:solidFill>
                <a:effectLst/>
                <a:highlight>
                  <a:srgbClr val="212121"/>
                </a:highlight>
                <a:latin typeface="Söhne"/>
              </a:rPr>
            </a:b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46086" y="4675910"/>
            <a:ext cx="4128548" cy="35946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89945" cy="3020068"/>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br>
              <a:rPr lang="en-IN" sz="1600" b="1" dirty="0">
                <a:solidFill>
                  <a:srgbClr val="213163"/>
                </a:solidFill>
              </a:rPr>
            </a:br>
            <a:br>
              <a:rPr lang="en-IN" sz="1600" b="1" dirty="0">
                <a:solidFill>
                  <a:schemeClr val="tx1"/>
                </a:solidFill>
              </a:rPr>
            </a:br>
            <a:r>
              <a:rPr lang="en-US" sz="1600" b="0" i="0" dirty="0">
                <a:solidFill>
                  <a:schemeClr val="tx1"/>
                </a:solidFill>
                <a:effectLst/>
                <a:latin typeface="Söhne"/>
              </a:rPr>
              <a:t>Develop a car rentals application using the Django framework, allowing users to browse, reserve, and manage rental vehicles efficiently, while providing administrators with tools for inventory management and user tracking.</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3229016"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Naan </a:t>
            </a:r>
            <a:r>
              <a:rPr lang="en-IN" sz="1000" dirty="0" err="1">
                <a:solidFill>
                  <a:schemeClr val="tx1"/>
                </a:solidFill>
              </a:rPr>
              <a:t>Mudhalvan</a:t>
            </a:r>
            <a:r>
              <a:rPr lang="en-IN" sz="1000" dirty="0">
                <a:solidFill>
                  <a:schemeClr val="tx1"/>
                </a:solidFill>
              </a:rPr>
              <a: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30"/>
            <a:ext cx="8752774" cy="3778357"/>
          </a:xfrm>
          <a:prstGeom prst="rect">
            <a:avLst/>
          </a:prstGeom>
          <a:noFill/>
          <a:ln>
            <a:noFill/>
          </a:ln>
        </p:spPr>
        <p:txBody>
          <a:bodyPr spcFirstLastPara="1" wrap="square" lIns="91425" tIns="91425" rIns="91425" bIns="91425" anchor="t" anchorCtr="0">
            <a:noAutofit/>
          </a:bodyPr>
          <a:lstStyle/>
          <a:p>
            <a:r>
              <a:rPr lang="en-IN" sz="1600" b="1" dirty="0">
                <a:solidFill>
                  <a:srgbClr val="213163"/>
                </a:solidFill>
              </a:rPr>
              <a:t>Project Overview</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For a car rentals application developed with the Django framework, the problem overview typically involves understanding the requirements, functionalities, and challenges associated with building such a system. Here's a comprehensive overview:</a:t>
            </a:r>
            <a:br>
              <a:rPr lang="en-US" b="0" i="0" dirty="0">
                <a:solidFill>
                  <a:schemeClr val="tx1"/>
                </a:solidFill>
                <a:effectLst/>
                <a:latin typeface="Söhne"/>
              </a:rPr>
            </a:br>
            <a:br>
              <a:rPr lang="en-US" b="0" i="0" dirty="0">
                <a:solidFill>
                  <a:schemeClr val="tx1"/>
                </a:solidFill>
                <a:effectLst/>
                <a:latin typeface="Söhne"/>
              </a:rPr>
            </a:br>
            <a:r>
              <a:rPr lang="en-US" b="1" i="0" dirty="0">
                <a:solidFill>
                  <a:schemeClr val="tx1"/>
                </a:solidFill>
                <a:effectLst/>
                <a:latin typeface="Söhne"/>
              </a:rPr>
              <a:t>User Roles and Permissions</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a:t>
            </a:r>
            <a:r>
              <a:rPr lang="en-US" i="0" dirty="0">
                <a:solidFill>
                  <a:schemeClr val="tx1"/>
                </a:solidFill>
                <a:effectLst/>
                <a:latin typeface="Söhne"/>
              </a:rPr>
              <a:t>Admin</a:t>
            </a:r>
            <a:br>
              <a:rPr lang="en-US" i="0" dirty="0">
                <a:solidFill>
                  <a:schemeClr val="tx1"/>
                </a:solidFill>
                <a:effectLst/>
                <a:latin typeface="Söhne"/>
              </a:rPr>
            </a:br>
            <a:r>
              <a:rPr lang="en-US" i="0" dirty="0">
                <a:solidFill>
                  <a:schemeClr val="tx1"/>
                </a:solidFill>
                <a:effectLst/>
                <a:latin typeface="Söhne"/>
              </a:rPr>
              <a:t>                      -Customers</a:t>
            </a:r>
            <a:br>
              <a:rPr lang="en-US" i="0" dirty="0">
                <a:solidFill>
                  <a:schemeClr val="tx1"/>
                </a:solidFill>
                <a:effectLst/>
                <a:latin typeface="Söhne"/>
              </a:rPr>
            </a:br>
            <a:r>
              <a:rPr lang="en-US" i="0" dirty="0">
                <a:solidFill>
                  <a:schemeClr val="tx1"/>
                </a:solidFill>
                <a:effectLst/>
                <a:latin typeface="Söhne"/>
              </a:rPr>
              <a:t>                      -Employees</a:t>
            </a:r>
            <a:br>
              <a:rPr lang="en-US" i="0" dirty="0">
                <a:solidFill>
                  <a:schemeClr val="tx1"/>
                </a:solidFill>
                <a:effectLst/>
                <a:latin typeface="Söhne"/>
              </a:rPr>
            </a:br>
            <a:r>
              <a:rPr lang="en-US" i="0" dirty="0">
                <a:solidFill>
                  <a:schemeClr val="tx1"/>
                </a:solidFill>
                <a:effectLst/>
                <a:latin typeface="Söhne"/>
              </a:rPr>
              <a:t>                      -Car Inventory Management</a:t>
            </a:r>
            <a:br>
              <a:rPr lang="en-US" i="0" dirty="0">
                <a:solidFill>
                  <a:schemeClr val="tx1"/>
                </a:solidFill>
                <a:effectLst/>
                <a:latin typeface="Söhne"/>
              </a:rPr>
            </a:br>
            <a:r>
              <a:rPr lang="en-US" i="0" dirty="0">
                <a:solidFill>
                  <a:schemeClr val="tx1"/>
                </a:solidFill>
                <a:effectLst/>
                <a:latin typeface="Söhne"/>
              </a:rPr>
              <a:t>                      -Reservation System</a:t>
            </a:r>
            <a:br>
              <a:rPr lang="en-US" i="0" dirty="0">
                <a:solidFill>
                  <a:schemeClr val="tx1"/>
                </a:solidFill>
                <a:effectLst/>
                <a:latin typeface="Söhne"/>
              </a:rPr>
            </a:br>
            <a:r>
              <a:rPr lang="en-US" i="0" dirty="0">
                <a:solidFill>
                  <a:schemeClr val="tx1"/>
                </a:solidFill>
                <a:effectLst/>
                <a:latin typeface="Söhne"/>
              </a:rPr>
              <a:t>                      -User Authentication and Authorization</a:t>
            </a:r>
            <a:br>
              <a:rPr lang="en-US" i="0" dirty="0">
                <a:solidFill>
                  <a:schemeClr val="tx1"/>
                </a:solidFill>
                <a:effectLst/>
                <a:latin typeface="Söhne"/>
              </a:rPr>
            </a:br>
            <a:r>
              <a:rPr lang="en-US" i="0" dirty="0">
                <a:solidFill>
                  <a:schemeClr val="tx1"/>
                </a:solidFill>
                <a:effectLst/>
                <a:latin typeface="Söhne"/>
              </a:rPr>
              <a:t>                      -</a:t>
            </a:r>
            <a:r>
              <a:rPr lang="en-IN" i="0" dirty="0">
                <a:solidFill>
                  <a:schemeClr val="tx1"/>
                </a:solidFill>
                <a:effectLst/>
                <a:latin typeface="Söhne"/>
              </a:rPr>
              <a:t>Payment Integration</a:t>
            </a:r>
            <a:br>
              <a:rPr lang="en-IN" i="0" dirty="0">
                <a:solidFill>
                  <a:schemeClr val="tx1"/>
                </a:solidFill>
                <a:effectLst/>
                <a:latin typeface="Söhne"/>
              </a:rPr>
            </a:br>
            <a:r>
              <a:rPr lang="en-IN" i="0" dirty="0">
                <a:solidFill>
                  <a:schemeClr val="tx1"/>
                </a:solidFill>
                <a:effectLst/>
                <a:latin typeface="Söhne"/>
              </a:rPr>
              <a:t>                      -Reporting and Analytics</a:t>
            </a:r>
            <a:br>
              <a:rPr lang="en-IN" dirty="0">
                <a:solidFill>
                  <a:srgbClr val="ECECEC"/>
                </a:solidFill>
                <a:highlight>
                  <a:srgbClr val="212121"/>
                </a:highlight>
                <a:latin typeface="Söhne"/>
              </a:rPr>
            </a:br>
            <a:r>
              <a:rPr lang="en-IN" dirty="0">
                <a:solidFill>
                  <a:schemeClr val="tx1"/>
                </a:solidFill>
                <a:latin typeface="Söhne"/>
              </a:rPr>
              <a:t>                      -</a:t>
            </a:r>
            <a:r>
              <a:rPr lang="en-IN" i="0" dirty="0">
                <a:solidFill>
                  <a:schemeClr val="tx1"/>
                </a:solidFill>
                <a:effectLst/>
                <a:latin typeface="Söhne"/>
              </a:rPr>
              <a:t>Scalability and Performance</a:t>
            </a:r>
            <a:endParaRPr lang="en-IN" sz="1600" dirty="0">
              <a:solidFill>
                <a:schemeClr val="tx1"/>
              </a:solidFill>
            </a:endParaRPr>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1" y="4713110"/>
            <a:ext cx="2849875"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1" y="682129"/>
            <a:ext cx="8544617" cy="3956582"/>
          </a:xfrm>
          <a:prstGeom prst="rect">
            <a:avLst/>
          </a:prstGeom>
          <a:noFill/>
          <a:ln>
            <a:noFill/>
          </a:ln>
        </p:spPr>
        <p:txBody>
          <a:bodyPr spcFirstLastPara="1" wrap="square" lIns="91425" tIns="91425" rIns="91425" bIns="91425" anchor="t" anchorCtr="0">
            <a:noAutofit/>
          </a:bodyPr>
          <a:lstStyle/>
          <a:p>
            <a:pPr algn="l"/>
            <a:r>
              <a:rPr lang="en-IN" sz="1600" b="1" dirty="0">
                <a:solidFill>
                  <a:srgbClr val="213163"/>
                </a:solidFill>
              </a:rPr>
              <a:t>Proposed Solution</a:t>
            </a:r>
            <a:br>
              <a:rPr lang="en-IN" sz="1600" b="1" dirty="0">
                <a:solidFill>
                  <a:srgbClr val="213163"/>
                </a:solidFill>
              </a:rPr>
            </a:br>
            <a:br>
              <a:rPr lang="en-IN" sz="1600" b="1" dirty="0">
                <a:solidFill>
                  <a:srgbClr val="213163"/>
                </a:solidFill>
              </a:rPr>
            </a:br>
            <a:r>
              <a:rPr lang="en-US" b="0" i="0" dirty="0">
                <a:solidFill>
                  <a:schemeClr val="tx1"/>
                </a:solidFill>
                <a:effectLst/>
                <a:latin typeface="Söhne"/>
              </a:rPr>
              <a:t>Designing a car rentals application with Django involves several steps and considerations. Here's a high-level overview of the proposed solution:</a:t>
            </a:r>
            <a:br>
              <a:rPr lang="en-US" sz="1200" b="0" i="0" dirty="0">
                <a:solidFill>
                  <a:schemeClr val="tx1"/>
                </a:solidFill>
                <a:effectLst/>
                <a:latin typeface="Söhne"/>
              </a:rPr>
            </a:br>
            <a:br>
              <a:rPr lang="en-US" sz="1200" b="0" i="0" dirty="0">
                <a:solidFill>
                  <a:schemeClr val="tx1"/>
                </a:solidFill>
                <a:effectLst/>
                <a:latin typeface="Söhne"/>
              </a:rPr>
            </a:br>
            <a:r>
              <a:rPr lang="en-US" b="1" i="0" dirty="0">
                <a:solidFill>
                  <a:schemeClr val="tx1"/>
                </a:solidFill>
                <a:effectLst/>
                <a:latin typeface="Söhne"/>
              </a:rPr>
              <a:t>1.Project Setup</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Install Django and create a new project.</a:t>
            </a:r>
            <a:br>
              <a:rPr lang="en-US" b="0" i="0" dirty="0">
                <a:solidFill>
                  <a:schemeClr val="tx1"/>
                </a:solidFill>
                <a:effectLst/>
                <a:latin typeface="Söhne"/>
              </a:rPr>
            </a:br>
            <a:r>
              <a:rPr lang="en-US" b="0" i="0" dirty="0">
                <a:solidFill>
                  <a:schemeClr val="tx1"/>
                </a:solidFill>
                <a:effectLst/>
                <a:latin typeface="Söhne"/>
              </a:rPr>
              <a:t>	Set up virtual environment for dependencies management.</a:t>
            </a:r>
            <a:br>
              <a:rPr lang="en-US" b="0" i="0" dirty="0">
                <a:solidFill>
                  <a:schemeClr val="tx1"/>
                </a:solidFill>
                <a:effectLst/>
                <a:latin typeface="Söhne"/>
              </a:rPr>
            </a:br>
            <a:br>
              <a:rPr lang="en-US" b="0" i="0" dirty="0">
                <a:solidFill>
                  <a:schemeClr val="tx1"/>
                </a:solidFill>
                <a:effectLst/>
                <a:latin typeface="Söhne"/>
              </a:rPr>
            </a:br>
            <a:r>
              <a:rPr lang="en-US" b="0" i="0" dirty="0">
                <a:solidFill>
                  <a:schemeClr val="tx1"/>
                </a:solidFill>
                <a:effectLst/>
                <a:latin typeface="Söhne"/>
              </a:rPr>
              <a:t>2.</a:t>
            </a:r>
            <a:r>
              <a:rPr lang="en-US" b="1" i="0" dirty="0">
                <a:solidFill>
                  <a:schemeClr val="tx1"/>
                </a:solidFill>
                <a:effectLst/>
                <a:latin typeface="Söhne"/>
              </a:rPr>
              <a:t>Database Design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Identify entities: Users, Cars, Bookings, Rentals, Locations, etc.</a:t>
            </a:r>
            <a:br>
              <a:rPr lang="en-US" b="0" i="0" dirty="0">
                <a:solidFill>
                  <a:schemeClr val="tx1"/>
                </a:solidFill>
                <a:effectLst/>
                <a:latin typeface="Söhne"/>
              </a:rPr>
            </a:br>
            <a:r>
              <a:rPr lang="en-US" b="0" i="0" dirty="0">
                <a:solidFill>
                  <a:schemeClr val="tx1"/>
                </a:solidFill>
                <a:effectLst/>
                <a:latin typeface="Söhne"/>
              </a:rPr>
              <a:t>	Design database models using Django ORM.</a:t>
            </a:r>
            <a:br>
              <a:rPr lang="en-US" b="0" i="0" dirty="0">
                <a:solidFill>
                  <a:schemeClr val="tx1"/>
                </a:solidFill>
                <a:effectLst/>
                <a:latin typeface="Söhne"/>
              </a:rPr>
            </a:br>
            <a:r>
              <a:rPr lang="en-US" b="0" i="0" dirty="0">
                <a:solidFill>
                  <a:schemeClr val="tx1"/>
                </a:solidFill>
                <a:effectLst/>
                <a:latin typeface="Söhne"/>
              </a:rPr>
              <a:t>	Consider relationships between entities (e.g., a User can have multiple Bookings).</a:t>
            </a:r>
            <a:br>
              <a:rPr lang="en-US" b="0" i="0" dirty="0">
                <a:solidFill>
                  <a:schemeClr val="tx1"/>
                </a:solidFill>
                <a:effectLst/>
                <a:latin typeface="Söhne"/>
              </a:rPr>
            </a:br>
            <a:br>
              <a:rPr lang="en-US" sz="1200" b="0" i="0" dirty="0">
                <a:solidFill>
                  <a:schemeClr val="tx1"/>
                </a:solidFill>
                <a:effectLst/>
                <a:latin typeface="Söhne"/>
              </a:rPr>
            </a:br>
            <a:r>
              <a:rPr lang="en-US" b="1" i="0" dirty="0">
                <a:solidFill>
                  <a:schemeClr val="tx1"/>
                </a:solidFill>
                <a:effectLst/>
                <a:latin typeface="Söhne"/>
              </a:rPr>
              <a:t>3.Authentication and Authorization</a:t>
            </a:r>
            <a:r>
              <a:rPr lang="en-US" b="0" i="0" dirty="0">
                <a:solidFill>
                  <a:schemeClr val="tx1"/>
                </a:solidFill>
                <a:effectLst/>
                <a:latin typeface="Söhne"/>
              </a:rPr>
              <a:t>:</a:t>
            </a:r>
            <a:br>
              <a:rPr lang="en-US" b="0" i="0" dirty="0">
                <a:solidFill>
                  <a:schemeClr val="tx1"/>
                </a:solidFill>
                <a:effectLst/>
                <a:latin typeface="Söhne"/>
              </a:rPr>
            </a:br>
            <a:r>
              <a:rPr lang="en-US" b="0" i="0" dirty="0">
                <a:solidFill>
                  <a:schemeClr val="tx1"/>
                </a:solidFill>
                <a:effectLst/>
                <a:latin typeface="Söhne"/>
              </a:rPr>
              <a:t>	Implement user authentication using Django's built-in authentication system or third-party packages like Django.</a:t>
            </a:r>
            <a:br>
              <a:rPr lang="en-US" b="0" i="0" dirty="0">
                <a:solidFill>
                  <a:schemeClr val="tx1"/>
                </a:solidFill>
                <a:effectLst/>
                <a:latin typeface="Söhne"/>
              </a:rPr>
            </a:br>
            <a:r>
              <a:rPr lang="en-US" b="0" i="0" dirty="0">
                <a:solidFill>
                  <a:schemeClr val="tx1"/>
                </a:solidFill>
                <a:effectLst/>
                <a:latin typeface="Söhne"/>
              </a:rPr>
              <a:t>	Define user roles and permissions (e.g., admin, customer).</a:t>
            </a:r>
            <a:br>
              <a:rPr lang="en-US" b="0" i="0" dirty="0">
                <a:solidFill>
                  <a:srgbClr val="ECECEC"/>
                </a:solidFill>
                <a:effectLst/>
                <a:highlight>
                  <a:srgbClr val="212121"/>
                </a:highlight>
                <a:latin typeface="Söhne"/>
              </a:rPr>
            </a:br>
            <a:br>
              <a:rPr lang="en-US" b="0" i="0" dirty="0">
                <a:solidFill>
                  <a:schemeClr val="tx1"/>
                </a:solidFill>
                <a:effectLst/>
                <a:latin typeface="Söhne"/>
              </a:rPr>
            </a:br>
            <a:br>
              <a:rPr lang="en-US" b="0" i="0" dirty="0">
                <a:solidFill>
                  <a:srgbClr val="ECECEC"/>
                </a:solidFill>
                <a:effectLst/>
                <a:highlight>
                  <a:srgbClr val="212121"/>
                </a:highlight>
                <a:latin typeface="Söhne"/>
              </a:rPr>
            </a:br>
            <a:br>
              <a:rPr lang="en-US" sz="2000" b="0" i="0" dirty="0">
                <a:solidFill>
                  <a:srgbClr val="ECECEC"/>
                </a:solidFill>
                <a:effectLst/>
                <a:highlight>
                  <a:srgbClr val="212121"/>
                </a:highlight>
                <a:latin typeface="Söhne"/>
              </a:rPr>
            </a:br>
            <a:endParaRPr lang="en-IN" sz="1600" dirty="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1" y="4713110"/>
            <a:ext cx="2872177"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
        <p:nvSpPr>
          <p:cNvPr id="4" name="Rectangle 1">
            <a:extLst>
              <a:ext uri="{FF2B5EF4-FFF2-40B4-BE49-F238E27FC236}">
                <a16:creationId xmlns:a16="http://schemas.microsoft.com/office/drawing/2014/main" id="{F9605271-5A2A-F675-D0F6-D081F564C16C}"/>
              </a:ext>
            </a:extLst>
          </p:cNvPr>
          <p:cNvSpPr>
            <a:spLocks noChangeArrowheads="1"/>
          </p:cNvSpPr>
          <p:nvPr/>
        </p:nvSpPr>
        <p:spPr bwMode="auto">
          <a:xfrm>
            <a:off x="0" y="-202544"/>
            <a:ext cx="65" cy="862289"/>
          </a:xfrm>
          <a:prstGeom prst="rect">
            <a:avLst/>
          </a:prstGeom>
          <a:solidFill>
            <a:srgbClr val="21212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198375" rIns="0" bIns="198375"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200" b="0" i="0" u="none" strike="noStrike" cap="none" normalizeH="0" baseline="0" dirty="0">
                <a:ln>
                  <a:noFill/>
                </a:ln>
                <a:solidFill>
                  <a:srgbClr val="ECECEC"/>
                </a:solidFill>
                <a:effectLst/>
                <a:latin typeface="Söhne"/>
              </a:rPr>
            </a:b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237893" y="752831"/>
            <a:ext cx="8735121" cy="3970318"/>
          </a:xfrm>
          <a:prstGeom prst="rect">
            <a:avLst/>
          </a:prstGeom>
          <a:noFill/>
        </p:spPr>
        <p:txBody>
          <a:bodyPr wrap="square">
            <a:spAutoFit/>
          </a:bodyPr>
          <a:lstStyle/>
          <a:p>
            <a:pPr algn="l"/>
            <a:r>
              <a:rPr lang="en-US" b="1" i="0" dirty="0">
                <a:solidFill>
                  <a:schemeClr val="tx1"/>
                </a:solidFill>
                <a:effectLst/>
                <a:latin typeface="Söhne"/>
              </a:rPr>
              <a:t>4.Car Listings</a:t>
            </a:r>
            <a:r>
              <a:rPr lang="en-US" b="0" i="0" dirty="0">
                <a:solidFill>
                  <a:schemeClr val="tx1"/>
                </a:solidFill>
                <a:effectLst/>
                <a:latin typeface="Söhne"/>
              </a:rPr>
              <a:t>:</a:t>
            </a:r>
          </a:p>
          <a:p>
            <a:pPr algn="l"/>
            <a:r>
              <a:rPr lang="en-US" dirty="0">
                <a:solidFill>
                  <a:schemeClr val="tx1"/>
                </a:solidFill>
                <a:latin typeface="Söhne"/>
              </a:rPr>
              <a:t>                 	</a:t>
            </a:r>
            <a:r>
              <a:rPr lang="en-US" b="0" i="0" dirty="0">
                <a:solidFill>
                  <a:schemeClr val="tx1"/>
                </a:solidFill>
                <a:effectLst/>
                <a:latin typeface="Söhne"/>
              </a:rPr>
              <a:t>Create views to display available cars for rent.</a:t>
            </a:r>
          </a:p>
          <a:p>
            <a:pPr marL="457200" lvl="1" algn="l"/>
            <a:r>
              <a:rPr lang="en-US" b="0" i="0" dirty="0">
                <a:solidFill>
                  <a:schemeClr val="tx1"/>
                </a:solidFill>
                <a:effectLst/>
                <a:latin typeface="Söhne"/>
              </a:rPr>
              <a:t>    	Implement search and filter functionality based on parameters like location, price, car type, </a:t>
            </a:r>
            <a:r>
              <a:rPr lang="en-US" b="0" i="0" dirty="0" err="1">
                <a:solidFill>
                  <a:schemeClr val="tx1"/>
                </a:solidFill>
                <a:effectLst/>
                <a:latin typeface="Söhne"/>
              </a:rPr>
              <a:t>etc</a:t>
            </a:r>
            <a:endParaRPr lang="en-US" b="0" i="0" dirty="0">
              <a:solidFill>
                <a:schemeClr val="tx1"/>
              </a:solidFill>
              <a:effectLst/>
              <a:latin typeface="Söhne"/>
            </a:endParaRPr>
          </a:p>
          <a:p>
            <a:pPr marL="457200" lvl="1" algn="l"/>
            <a:r>
              <a:rPr lang="en-US" dirty="0">
                <a:solidFill>
                  <a:schemeClr val="tx1"/>
                </a:solidFill>
                <a:latin typeface="Söhne"/>
              </a:rPr>
              <a:t>	</a:t>
            </a:r>
            <a:r>
              <a:rPr lang="en-US" b="0" i="0" dirty="0">
                <a:solidFill>
                  <a:schemeClr val="tx1"/>
                </a:solidFill>
                <a:effectLst/>
                <a:latin typeface="Söhne"/>
              </a:rPr>
              <a:t>Include details about each car, such as model, year, price, availability, etc.</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5.Booking and Reservation</a:t>
            </a:r>
            <a:r>
              <a:rPr lang="en-US" b="0" i="0" dirty="0">
                <a:solidFill>
                  <a:schemeClr val="tx1"/>
                </a:solidFill>
                <a:effectLst/>
                <a:latin typeface="Söhne"/>
              </a:rPr>
              <a:t>:</a:t>
            </a:r>
          </a:p>
          <a:p>
            <a:pPr marL="457200" lvl="1" algn="l"/>
            <a:r>
              <a:rPr lang="en-US" b="0" i="0" dirty="0">
                <a:solidFill>
                  <a:schemeClr val="tx1"/>
                </a:solidFill>
                <a:effectLst/>
                <a:latin typeface="Söhne"/>
              </a:rPr>
              <a:t>	Allow users to book cars for specific dates and times.</a:t>
            </a:r>
          </a:p>
          <a:p>
            <a:pPr marL="457200" lvl="1" algn="l"/>
            <a:r>
              <a:rPr lang="en-US" b="0" i="0" dirty="0">
                <a:solidFill>
                  <a:schemeClr val="tx1"/>
                </a:solidFill>
                <a:effectLst/>
                <a:latin typeface="Söhne"/>
              </a:rPr>
              <a:t>	Implement a reservation system to prevent double bookings.</a:t>
            </a:r>
          </a:p>
          <a:p>
            <a:pPr marL="457200" lvl="1" algn="l"/>
            <a:r>
              <a:rPr lang="en-US" b="0" i="0" dirty="0">
                <a:solidFill>
                  <a:schemeClr val="tx1"/>
                </a:solidFill>
                <a:effectLst/>
                <a:latin typeface="Söhne"/>
              </a:rPr>
              <a:t>	Integrate a calendar for users to select rental dates conveniently.</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6.Payment Integration</a:t>
            </a:r>
            <a:r>
              <a:rPr lang="en-US" b="0" i="0" dirty="0">
                <a:solidFill>
                  <a:schemeClr val="tx1"/>
                </a:solidFill>
                <a:effectLst/>
                <a:latin typeface="Söhne"/>
              </a:rPr>
              <a:t>:</a:t>
            </a:r>
          </a:p>
          <a:p>
            <a:pPr marL="457200" lvl="1" algn="l"/>
            <a:r>
              <a:rPr lang="en-US" b="0" i="0" dirty="0">
                <a:solidFill>
                  <a:schemeClr val="tx1"/>
                </a:solidFill>
                <a:effectLst/>
                <a:latin typeface="Söhne"/>
              </a:rPr>
              <a:t>	Integrate a payment gateway (e.g., Stripe, PayPal) for handling rental payments securely.</a:t>
            </a:r>
          </a:p>
          <a:p>
            <a:pPr marL="457200" lvl="1" algn="l"/>
            <a:r>
              <a:rPr lang="en-US" b="0" i="0" dirty="0">
                <a:solidFill>
                  <a:schemeClr val="tx1"/>
                </a:solidFill>
                <a:effectLst/>
                <a:latin typeface="Söhne"/>
              </a:rPr>
              <a:t>	Ensure proper validation and error handling during the payment process.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7.User Dashboard</a:t>
            </a:r>
            <a:r>
              <a:rPr lang="en-US" b="0" i="0" dirty="0">
                <a:solidFill>
                  <a:schemeClr val="tx1"/>
                </a:solidFill>
                <a:effectLst/>
                <a:latin typeface="Söhne"/>
              </a:rPr>
              <a:t>:</a:t>
            </a:r>
          </a:p>
          <a:p>
            <a:pPr algn="l"/>
            <a:r>
              <a:rPr lang="en-US" b="0" i="0" dirty="0">
                <a:solidFill>
                  <a:schemeClr val="tx1"/>
                </a:solidFill>
                <a:effectLst/>
                <a:latin typeface="Söhne"/>
              </a:rPr>
              <a:t>              	Provide a dashboard for users to manage their bookings, profile, and payment information.</a:t>
            </a:r>
          </a:p>
          <a:p>
            <a:pPr algn="l"/>
            <a:r>
              <a:rPr lang="en-US" b="0" i="0" dirty="0">
                <a:solidFill>
                  <a:schemeClr val="tx1"/>
                </a:solidFill>
                <a:effectLst/>
                <a:latin typeface="Söhne"/>
              </a:rPr>
              <a:t>	Allow users to view past bookings, upcoming reservations, and rental history.</a:t>
            </a:r>
          </a:p>
          <a:p>
            <a:pPr marL="457200" lvl="1" algn="l"/>
            <a:endParaRPr lang="en-US" b="0" i="0" dirty="0">
              <a:solidFill>
                <a:schemeClr val="tx1"/>
              </a:solidFill>
              <a:effectLst/>
              <a:latin typeface="Söhne"/>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395012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r>
              <a:rPr lang="en-IN" sz="1000" dirty="0">
                <a:solidFill>
                  <a:schemeClr val="tx1"/>
                </a:solidFill>
              </a:rPr>
              <a:t> </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275064" y="959006"/>
            <a:ext cx="8489796" cy="3285323"/>
          </a:xfrm>
          <a:prstGeom prst="rect">
            <a:avLst/>
          </a:prstGeom>
          <a:noFill/>
        </p:spPr>
        <p:txBody>
          <a:bodyPr wrap="square">
            <a:spAutoFit/>
          </a:bodyPr>
          <a:lstStyle/>
          <a:p>
            <a:pPr algn="l">
              <a:buFont typeface="+mj-lt"/>
              <a:buAutoNum type="arabicPeriod"/>
            </a:pPr>
            <a:r>
              <a:rPr lang="en-US" b="1" i="0" dirty="0">
                <a:solidFill>
                  <a:schemeClr val="tx1"/>
                </a:solidFill>
                <a:effectLst/>
                <a:latin typeface="Söhne"/>
              </a:rPr>
              <a:t>Admin Panel</a:t>
            </a:r>
            <a:r>
              <a:rPr lang="en-US" b="0" i="0" dirty="0">
                <a:solidFill>
                  <a:schemeClr val="tx1"/>
                </a:solidFill>
                <a:effectLst/>
                <a:latin typeface="Söhne"/>
              </a:rPr>
              <a:t>:</a:t>
            </a:r>
          </a:p>
          <a:p>
            <a:pPr marL="457200" lvl="1" algn="l"/>
            <a:r>
              <a:rPr lang="en-US" b="0" i="0" dirty="0">
                <a:solidFill>
                  <a:schemeClr val="tx1"/>
                </a:solidFill>
                <a:effectLst/>
                <a:latin typeface="Söhne"/>
              </a:rPr>
              <a:t>	Create an admin interface to manage cars, users, bookings, and other application data.</a:t>
            </a:r>
          </a:p>
          <a:p>
            <a:pPr marL="457200" lvl="1" algn="l"/>
            <a:r>
              <a:rPr lang="en-US" b="0" i="0" dirty="0">
                <a:solidFill>
                  <a:schemeClr val="tx1"/>
                </a:solidFill>
                <a:effectLst/>
                <a:latin typeface="Söhne"/>
              </a:rPr>
              <a:t>	Admins should be able to add/edit/delete cars, manage user accounts, view booking details, etc.</a:t>
            </a:r>
          </a:p>
          <a:p>
            <a:pPr marL="742950" lvl="1" indent="-285750" algn="l">
              <a:buFont typeface="+mj-lt"/>
              <a:buAutoNum type="arabicPeriod"/>
            </a:pPr>
            <a:endParaRPr lang="en-US" b="0" i="0" dirty="0">
              <a:solidFill>
                <a:schemeClr val="tx1"/>
              </a:solidFill>
              <a:effectLst/>
              <a:latin typeface="Söhne"/>
            </a:endParaRPr>
          </a:p>
          <a:p>
            <a:pPr algn="l">
              <a:buFont typeface="+mj-lt"/>
              <a:buAutoNum type="arabicPeriod"/>
            </a:pPr>
            <a:r>
              <a:rPr lang="en-US" b="1" i="0" dirty="0">
                <a:solidFill>
                  <a:schemeClr val="tx1"/>
                </a:solidFill>
                <a:effectLst/>
                <a:latin typeface="Söhne"/>
              </a:rPr>
              <a:t>Email Notifications</a:t>
            </a:r>
            <a:r>
              <a:rPr lang="en-US" b="0" i="0" dirty="0">
                <a:solidFill>
                  <a:schemeClr val="tx1"/>
                </a:solidFill>
                <a:effectLst/>
                <a:latin typeface="Söhne"/>
              </a:rPr>
              <a:t>:</a:t>
            </a:r>
          </a:p>
          <a:p>
            <a:pPr marL="457200" lvl="1" algn="l"/>
            <a:r>
              <a:rPr lang="en-US" b="0" i="0" dirty="0">
                <a:solidFill>
                  <a:schemeClr val="tx1"/>
                </a:solidFill>
                <a:effectLst/>
                <a:latin typeface="Söhne"/>
              </a:rPr>
              <a:t>	Implement email notifications for booking confirmations, reminders, and cancellations.</a:t>
            </a:r>
          </a:p>
          <a:p>
            <a:pPr marL="457200" lvl="1" algn="l"/>
            <a:r>
              <a:rPr lang="en-US" b="0" i="0" dirty="0">
                <a:solidFill>
                  <a:schemeClr val="tx1"/>
                </a:solidFill>
                <a:effectLst/>
                <a:latin typeface="Söhne"/>
              </a:rPr>
              <a:t>	Use Django's built-in email functionality or third-party services like SendGrid or Amazon SES.</a:t>
            </a:r>
          </a:p>
          <a:p>
            <a:pPr marL="742950" lvl="1" indent="-285750" algn="l">
              <a:buFont typeface="+mj-lt"/>
              <a:buAutoNum type="arabicPeriod"/>
            </a:pPr>
            <a:endParaRPr lang="en-US" b="0" i="0" dirty="0">
              <a:solidFill>
                <a:schemeClr val="tx1"/>
              </a:solidFill>
              <a:effectLst/>
              <a:latin typeface="Söhne"/>
            </a:endParaRPr>
          </a:p>
          <a:p>
            <a:pPr algn="l"/>
            <a:r>
              <a:rPr lang="en-US" b="1" i="0" dirty="0">
                <a:solidFill>
                  <a:schemeClr val="tx1"/>
                </a:solidFill>
                <a:effectLst/>
                <a:latin typeface="Söhne"/>
              </a:rPr>
              <a:t>3.Monitoring and Maintenance</a:t>
            </a:r>
            <a:r>
              <a:rPr lang="en-US" b="0" i="0" dirty="0">
                <a:solidFill>
                  <a:schemeClr val="tx1"/>
                </a:solidFill>
                <a:effectLst/>
                <a:latin typeface="Söhne"/>
              </a:rPr>
              <a:t>:</a:t>
            </a:r>
          </a:p>
          <a:p>
            <a:pPr algn="l"/>
            <a:r>
              <a:rPr lang="en-US" b="0" i="0" dirty="0">
                <a:solidFill>
                  <a:schemeClr val="tx1"/>
                </a:solidFill>
                <a:effectLst/>
                <a:latin typeface="Söhne"/>
              </a:rPr>
              <a:t>	Implement logging and monitoring to track application performance and detect errors.</a:t>
            </a:r>
          </a:p>
          <a:p>
            <a:pPr algn="l"/>
            <a:r>
              <a:rPr lang="en-US" b="0" i="0" dirty="0">
                <a:solidFill>
                  <a:schemeClr val="tx1"/>
                </a:solidFill>
                <a:effectLst/>
                <a:latin typeface="Söhne"/>
              </a:rPr>
              <a:t>	Schedule regular maintenance tasks like database backups, updates, and security patches.</a:t>
            </a:r>
          </a:p>
          <a:p>
            <a:pPr marL="457200" lvl="1" algn="l"/>
            <a:endParaRPr lang="en-US" b="0" i="0" dirty="0">
              <a:solidFill>
                <a:schemeClr val="tx1"/>
              </a:solidFill>
              <a:effectLst/>
              <a:latin typeface="Söhne"/>
            </a:endParaRPr>
          </a:p>
          <a:p>
            <a:pPr marL="457200" lvl="1" algn="l">
              <a:lnSpc>
                <a:spcPct val="150000"/>
              </a:lnSpc>
            </a:pPr>
            <a:endParaRPr lang="en-US" b="0" i="0" dirty="0">
              <a:solidFill>
                <a:schemeClr val="tx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dirty="0">
              <a:solidFill>
                <a:schemeClr val="tx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1" y="4713110"/>
            <a:ext cx="3184411"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2701192"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 Naan </a:t>
            </a:r>
            <a:r>
              <a:rPr lang="en-IN" sz="1000" dirty="0" err="1">
                <a:solidFill>
                  <a:schemeClr val="tx1"/>
                </a:solidFill>
              </a:rPr>
              <a:t>Mudhalvan</a:t>
            </a:r>
            <a:endParaRPr lang="en-IN" sz="1000" dirty="0">
              <a:solidFill>
                <a:schemeClr val="tx1"/>
              </a:solidFill>
            </a:endParaRP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174</TotalTime>
  <Words>1344</Words>
  <Application>Microsoft Office PowerPoint</Application>
  <PresentationFormat>On-screen Show (16:9)</PresentationFormat>
  <Paragraphs>80</Paragraphs>
  <Slides>18</Slides>
  <Notes>10</Notes>
  <HiddenSlides>0</HiddenSlides>
  <MMClips>0</MMClips>
  <ScaleCrop>false</ScaleCrop>
  <HeadingPairs>
    <vt:vector size="8" baseType="variant">
      <vt:variant>
        <vt:lpstr>Fonts Used</vt:lpstr>
      </vt:variant>
      <vt:variant>
        <vt:i4>5</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5" baseType="lpstr">
      <vt:lpstr>Arial</vt:lpstr>
      <vt:lpstr>Arial MT</vt:lpstr>
      <vt:lpstr>Calibri</vt:lpstr>
      <vt:lpstr>Söhne</vt:lpstr>
      <vt:lpstr>Times New Roman</vt:lpstr>
      <vt:lpstr>Simple Light</vt:lpstr>
      <vt:lpstr>PowerPoint Presentation</vt:lpstr>
      <vt:lpstr>PowerPoint Presentation</vt:lpstr>
      <vt:lpstr>Abstract  In today's fast-paced world, efficient and convenient car rental services are in high demand. This abstract presents the development of a sophisticated car rental application using the Django framework. The application aims to simplify the process of renting vehicles for both customers and rental agencies. Key features of the application include user authentication and authorization, allowing customers to create accounts, manage their profiles, and make reservations. Rental agencies can manage their fleet, update availability, and track reservations seamlessly through the admin interface. The application employs Django's robust ORM (Object-Relational Mapping) to interact with the database, ensuring data integrity and scalability. Additionally, it utilizes Django's built-in forms and validation to streamline the rental process, reducing errors and enhancing user experience. Furthermore, the application integrates payment gateways to facilitate secure online transactions, providing customers with a convenient way to pay for their reservations. Implementing responsive design principles, the application ensures compatibility across various devices, offering a seamless experience on both desktop and mobile platforms.       </vt:lpstr>
      <vt:lpstr>Problem Statement  Develop a car rentals application using the Django framework, allowing users to browse, reserve, and manage rental vehicles efficiently, while providing administrators with tools for inventory management and user tracking.</vt:lpstr>
      <vt:lpstr>Project Overview  For a car rentals application developed with the Django framework, the problem overview typically involves understanding the requirements, functionalities, and challenges associated with building such a system. Here's a comprehensive overview:  User Roles and Permissions:                       -Admin                       -Customers                       -Employees                       -Car Inventory Management                       -Reservation System                       -User Authentication and Authorization                       -Payment Integration                       -Reporting and Analytics                       -Scalability and Performance</vt:lpstr>
      <vt:lpstr>Proposed Solution  Designing a car rentals application with Django involves several steps and considerations. Here's a high-level overview of the proposed solution:  1.Project Setup:  Install Django and create a new project.  Set up virtual environment for dependencies management.  2.Database Design:  Identify entities: Users, Cars, Bookings, Rentals, Locations, etc.  Design database models using Django ORM.  Consider relationships between entities (e.g., a User can have multiple Bookings).  3.Authentication and Authorization:  Implement user authentication using Django's built-in authentication system or third-party packages like Django.  Define user roles and permissions (e.g., admin, customer).    </vt:lpstr>
      <vt:lpstr>PowerPoint Presentation</vt:lpstr>
      <vt:lpstr>PowerPoint Presentation</vt:lpstr>
      <vt:lpstr>Technology Used</vt:lpstr>
      <vt:lpstr>Modelling &amp; Results  Certainly! In the context of a car rental application built with Django framework, modeling involves designing the structure of the application's database. This includes defining the types of data entities (such as cars, customers, rentals, etc.) and their relationships. For instance, you would create models for cars with attributes like make, model, year, etc., and models for customers with attributes like name, contact information, etc. These models would be interconnected, reflecting how data relates to each other within the application.  Research in this context involves investigating various aspects related to car rentals that can influence the design and functionality of the application. This may include studying user preferences, market trends, competitor analysis, legal requirements, and technological advancements in the car rental industry. Research helps in making informed decisions about features, user experience, pricing strategies, and more, ultimately enhancing the effectiveness and competitiveness of the car rental application.  </vt:lpstr>
      <vt:lpstr>Homepage</vt:lpstr>
      <vt:lpstr>About-Us-Page</vt:lpstr>
      <vt:lpstr>Service-Page</vt:lpstr>
      <vt:lpstr>Departments-Page</vt:lpstr>
      <vt:lpstr>Blog-Page</vt:lpstr>
      <vt:lpstr>Future Enhancements:  </vt:lpstr>
      <vt:lpstr>Conclusion  In conclusion, the Django framework offers a robust foundation for building a car rentals application, providing scalability, security, and flexibility. Leveraging Django's powerful features like ORM, authentication, and built-in admin interface streamlines development and maintenance. With Django, developers can create a user-friendly, efficient, and reliable car rentals platform tailored to specific business needs, ensuring a seamless experience for both customers and administrators.</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MALAVIKA M S</cp:lastModifiedBy>
  <cp:revision>9</cp:revision>
  <dcterms:modified xsi:type="dcterms:W3CDTF">2024-04-12T07:10:36Z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